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82" r:id="rId14"/>
    <p:sldId id="268" r:id="rId15"/>
    <p:sldId id="269" r:id="rId16"/>
    <p:sldId id="270" r:id="rId17"/>
    <p:sldId id="277" r:id="rId18"/>
    <p:sldId id="278" r:id="rId19"/>
    <p:sldId id="279" r:id="rId20"/>
    <p:sldId id="280" r:id="rId21"/>
    <p:sldId id="281" r:id="rId22"/>
    <p:sldId id="283" r:id="rId23"/>
    <p:sldId id="272" r:id="rId24"/>
    <p:sldId id="275" r:id="rId25"/>
    <p:sldId id="276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3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8316A3-76AF-497C-AE06-D1285AB86791}" type="doc">
      <dgm:prSet loTypeId="urn:microsoft.com/office/officeart/2008/layout/PictureStrips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2119B61-29C1-4EC6-AB23-C6C70CEC8CC6}">
      <dgm:prSet phldrT="[Text]"/>
      <dgm:spPr/>
      <dgm:t>
        <a:bodyPr/>
        <a:lstStyle/>
        <a:p>
          <a:r>
            <a:rPr lang="en-US" dirty="0"/>
            <a:t>WHAT CAN THEY DO?</a:t>
          </a:r>
        </a:p>
      </dgm:t>
    </dgm:pt>
    <dgm:pt modelId="{7F0707C6-0644-48C9-97E9-7BE3524B55EA}" type="parTrans" cxnId="{2EDA61CD-3887-45A3-9EE5-9060C2A40E49}">
      <dgm:prSet/>
      <dgm:spPr/>
      <dgm:t>
        <a:bodyPr/>
        <a:lstStyle/>
        <a:p>
          <a:endParaRPr lang="en-US"/>
        </a:p>
      </dgm:t>
    </dgm:pt>
    <dgm:pt modelId="{0F038750-2891-4901-9999-E69DB9E8FC3B}" type="sibTrans" cxnId="{2EDA61CD-3887-45A3-9EE5-9060C2A40E49}">
      <dgm:prSet/>
      <dgm:spPr/>
      <dgm:t>
        <a:bodyPr/>
        <a:lstStyle/>
        <a:p>
          <a:endParaRPr lang="en-US"/>
        </a:p>
      </dgm:t>
    </dgm:pt>
    <dgm:pt modelId="{C29FBAD7-ACF6-4E97-AE54-B151B0B2CBA7}">
      <dgm:prSet phldrT="[Text]"/>
      <dgm:spPr/>
      <dgm:t>
        <a:bodyPr/>
        <a:lstStyle/>
        <a:p>
          <a:pPr algn="ctr"/>
          <a:r>
            <a:rPr lang="en-US" dirty="0"/>
            <a:t>WHAT THEY ARE INTERESTED IN?</a:t>
          </a:r>
        </a:p>
      </dgm:t>
    </dgm:pt>
    <dgm:pt modelId="{6BB128F0-F764-4159-8139-5400F0383B44}" type="parTrans" cxnId="{8F4E0F30-C8EA-426B-B2B5-E28CDBFE9257}">
      <dgm:prSet/>
      <dgm:spPr/>
      <dgm:t>
        <a:bodyPr/>
        <a:lstStyle/>
        <a:p>
          <a:endParaRPr lang="en-US"/>
        </a:p>
      </dgm:t>
    </dgm:pt>
    <dgm:pt modelId="{9A8D3989-21D3-422D-B3CC-F6493C41B5F9}" type="sibTrans" cxnId="{8F4E0F30-C8EA-426B-B2B5-E28CDBFE9257}">
      <dgm:prSet/>
      <dgm:spPr/>
      <dgm:t>
        <a:bodyPr/>
        <a:lstStyle/>
        <a:p>
          <a:endParaRPr lang="en-US"/>
        </a:p>
      </dgm:t>
    </dgm:pt>
    <dgm:pt modelId="{BEA0DD5C-8C80-40BC-A58F-94BBEC9261F9}">
      <dgm:prSet phldrT="[Text]"/>
      <dgm:spPr/>
      <dgm:t>
        <a:bodyPr/>
        <a:lstStyle/>
        <a:p>
          <a:pPr algn="ctr"/>
          <a:r>
            <a:rPr lang="en-US" dirty="0"/>
            <a:t>ARE THEY COMPATABLE WITH? THEIR CHOICES?</a:t>
          </a:r>
        </a:p>
      </dgm:t>
    </dgm:pt>
    <dgm:pt modelId="{0ED46EC4-34C6-48EE-93CC-8973CDA2C2C4}" type="parTrans" cxnId="{0B3BAD33-6129-43A1-8303-BB8A68F44ACC}">
      <dgm:prSet/>
      <dgm:spPr/>
      <dgm:t>
        <a:bodyPr/>
        <a:lstStyle/>
        <a:p>
          <a:endParaRPr lang="en-US"/>
        </a:p>
      </dgm:t>
    </dgm:pt>
    <dgm:pt modelId="{EE98CAB5-CAB5-4368-AB7C-0CCAC2DCACF9}" type="sibTrans" cxnId="{0B3BAD33-6129-43A1-8303-BB8A68F44ACC}">
      <dgm:prSet/>
      <dgm:spPr/>
      <dgm:t>
        <a:bodyPr/>
        <a:lstStyle/>
        <a:p>
          <a:endParaRPr lang="en-US"/>
        </a:p>
      </dgm:t>
    </dgm:pt>
    <dgm:pt modelId="{5427DF89-D49D-43CF-BE64-9A1C135454FC}" type="pres">
      <dgm:prSet presAssocID="{1B8316A3-76AF-497C-AE06-D1285AB86791}" presName="Name0" presStyleCnt="0">
        <dgm:presLayoutVars>
          <dgm:dir/>
          <dgm:resizeHandles val="exact"/>
        </dgm:presLayoutVars>
      </dgm:prSet>
      <dgm:spPr/>
    </dgm:pt>
    <dgm:pt modelId="{D03BFAD3-020F-4E99-8DA5-9961B02BE552}" type="pres">
      <dgm:prSet presAssocID="{92119B61-29C1-4EC6-AB23-C6C70CEC8CC6}" presName="composite" presStyleCnt="0"/>
      <dgm:spPr/>
    </dgm:pt>
    <dgm:pt modelId="{EC7B014F-C11D-4D57-AC24-2CDAA9992172}" type="pres">
      <dgm:prSet presAssocID="{92119B61-29C1-4EC6-AB23-C6C70CEC8CC6}" presName="rect1" presStyleLbl="trAlignAcc1" presStyleIdx="0" presStyleCnt="3">
        <dgm:presLayoutVars>
          <dgm:bulletEnabled val="1"/>
        </dgm:presLayoutVars>
      </dgm:prSet>
      <dgm:spPr/>
    </dgm:pt>
    <dgm:pt modelId="{A9B2F9D5-0866-4768-AE41-563EB8F3FF99}" type="pres">
      <dgm:prSet presAssocID="{92119B61-29C1-4EC6-AB23-C6C70CEC8CC6}" presName="rect2" presStyleLbl="fgImgPlace1" presStyleIdx="0" presStyleCnt="3" custLinFactNeighborY="-3321"/>
      <dgm:spPr>
        <a:solidFill>
          <a:schemeClr val="accent2">
            <a:lumMod val="20000"/>
            <a:lumOff val="80000"/>
          </a:schemeClr>
        </a:solidFill>
      </dgm:spPr>
    </dgm:pt>
    <dgm:pt modelId="{D6135FBE-07CE-4023-8218-BE8C297834DC}" type="pres">
      <dgm:prSet presAssocID="{0F038750-2891-4901-9999-E69DB9E8FC3B}" presName="sibTrans" presStyleCnt="0"/>
      <dgm:spPr/>
    </dgm:pt>
    <dgm:pt modelId="{67BDD5B3-C58D-44DC-AA02-C9F256AC2A89}" type="pres">
      <dgm:prSet presAssocID="{C29FBAD7-ACF6-4E97-AE54-B151B0B2CBA7}" presName="composite" presStyleCnt="0"/>
      <dgm:spPr/>
    </dgm:pt>
    <dgm:pt modelId="{299665FE-E597-4500-B00C-0A8BB72ECA3E}" type="pres">
      <dgm:prSet presAssocID="{C29FBAD7-ACF6-4E97-AE54-B151B0B2CBA7}" presName="rect1" presStyleLbl="trAlignAcc1" presStyleIdx="1" presStyleCnt="3">
        <dgm:presLayoutVars>
          <dgm:bulletEnabled val="1"/>
        </dgm:presLayoutVars>
      </dgm:prSet>
      <dgm:spPr/>
    </dgm:pt>
    <dgm:pt modelId="{50F61D68-4773-4647-B9F0-9AA42FF16FF6}" type="pres">
      <dgm:prSet presAssocID="{C29FBAD7-ACF6-4E97-AE54-B151B0B2CBA7}" presName="rect2" presStyleLbl="fgImgPlace1" presStyleIdx="1" presStyleCnt="3"/>
      <dgm:spPr>
        <a:solidFill>
          <a:schemeClr val="accent3">
            <a:lumMod val="20000"/>
            <a:lumOff val="80000"/>
          </a:schemeClr>
        </a:solidFill>
      </dgm:spPr>
    </dgm:pt>
    <dgm:pt modelId="{11734F25-0FEA-4999-A1D0-ED1A5B8EFC4A}" type="pres">
      <dgm:prSet presAssocID="{9A8D3989-21D3-422D-B3CC-F6493C41B5F9}" presName="sibTrans" presStyleCnt="0"/>
      <dgm:spPr/>
    </dgm:pt>
    <dgm:pt modelId="{8AAC49DD-16E3-4AD5-B249-125AA3AF8340}" type="pres">
      <dgm:prSet presAssocID="{BEA0DD5C-8C80-40BC-A58F-94BBEC9261F9}" presName="composite" presStyleCnt="0"/>
      <dgm:spPr/>
    </dgm:pt>
    <dgm:pt modelId="{7179FC3F-CBD5-4FE1-8D20-D9955DF41E53}" type="pres">
      <dgm:prSet presAssocID="{BEA0DD5C-8C80-40BC-A58F-94BBEC9261F9}" presName="rect1" presStyleLbl="trAlignAcc1" presStyleIdx="2" presStyleCnt="3">
        <dgm:presLayoutVars>
          <dgm:bulletEnabled val="1"/>
        </dgm:presLayoutVars>
      </dgm:prSet>
      <dgm:spPr/>
    </dgm:pt>
    <dgm:pt modelId="{60B13CDB-7C3F-46BA-B0AF-AC37EF31E917}" type="pres">
      <dgm:prSet presAssocID="{BEA0DD5C-8C80-40BC-A58F-94BBEC9261F9}" presName="rect2" presStyleLbl="fgImgPlace1" presStyleIdx="2" presStyleCnt="3"/>
      <dgm:spPr>
        <a:solidFill>
          <a:schemeClr val="accent4">
            <a:lumMod val="20000"/>
            <a:lumOff val="80000"/>
          </a:schemeClr>
        </a:solidFill>
      </dgm:spPr>
    </dgm:pt>
  </dgm:ptLst>
  <dgm:cxnLst>
    <dgm:cxn modelId="{FAB03211-4C7B-4D29-A50C-B66E4B13F3B8}" type="presOf" srcId="{1B8316A3-76AF-497C-AE06-D1285AB86791}" destId="{5427DF89-D49D-43CF-BE64-9A1C135454FC}" srcOrd="0" destOrd="0" presId="urn:microsoft.com/office/officeart/2008/layout/PictureStrips"/>
    <dgm:cxn modelId="{19923C15-FB52-4B38-9438-E76E5556E21B}" type="presOf" srcId="{92119B61-29C1-4EC6-AB23-C6C70CEC8CC6}" destId="{EC7B014F-C11D-4D57-AC24-2CDAA9992172}" srcOrd="0" destOrd="0" presId="urn:microsoft.com/office/officeart/2008/layout/PictureStrips"/>
    <dgm:cxn modelId="{8F4E0F30-C8EA-426B-B2B5-E28CDBFE9257}" srcId="{1B8316A3-76AF-497C-AE06-D1285AB86791}" destId="{C29FBAD7-ACF6-4E97-AE54-B151B0B2CBA7}" srcOrd="1" destOrd="0" parTransId="{6BB128F0-F764-4159-8139-5400F0383B44}" sibTransId="{9A8D3989-21D3-422D-B3CC-F6493C41B5F9}"/>
    <dgm:cxn modelId="{0B3BAD33-6129-43A1-8303-BB8A68F44ACC}" srcId="{1B8316A3-76AF-497C-AE06-D1285AB86791}" destId="{BEA0DD5C-8C80-40BC-A58F-94BBEC9261F9}" srcOrd="2" destOrd="0" parTransId="{0ED46EC4-34C6-48EE-93CC-8973CDA2C2C4}" sibTransId="{EE98CAB5-CAB5-4368-AB7C-0CCAC2DCACF9}"/>
    <dgm:cxn modelId="{BCB5C052-07DA-44CA-9E7D-2B2AF4601E76}" type="presOf" srcId="{C29FBAD7-ACF6-4E97-AE54-B151B0B2CBA7}" destId="{299665FE-E597-4500-B00C-0A8BB72ECA3E}" srcOrd="0" destOrd="0" presId="urn:microsoft.com/office/officeart/2008/layout/PictureStrips"/>
    <dgm:cxn modelId="{F9688475-8C85-41D4-A07A-BF965C54CEA7}" type="presOf" srcId="{BEA0DD5C-8C80-40BC-A58F-94BBEC9261F9}" destId="{7179FC3F-CBD5-4FE1-8D20-D9955DF41E53}" srcOrd="0" destOrd="0" presId="urn:microsoft.com/office/officeart/2008/layout/PictureStrips"/>
    <dgm:cxn modelId="{2EDA61CD-3887-45A3-9EE5-9060C2A40E49}" srcId="{1B8316A3-76AF-497C-AE06-D1285AB86791}" destId="{92119B61-29C1-4EC6-AB23-C6C70CEC8CC6}" srcOrd="0" destOrd="0" parTransId="{7F0707C6-0644-48C9-97E9-7BE3524B55EA}" sibTransId="{0F038750-2891-4901-9999-E69DB9E8FC3B}"/>
    <dgm:cxn modelId="{4E8F3C8A-2E3E-4DFE-8BCD-A3BC5F62287B}" type="presParOf" srcId="{5427DF89-D49D-43CF-BE64-9A1C135454FC}" destId="{D03BFAD3-020F-4E99-8DA5-9961B02BE552}" srcOrd="0" destOrd="0" presId="urn:microsoft.com/office/officeart/2008/layout/PictureStrips"/>
    <dgm:cxn modelId="{6D02B6E1-5AEC-4114-A929-CBD573D6C23E}" type="presParOf" srcId="{D03BFAD3-020F-4E99-8DA5-9961B02BE552}" destId="{EC7B014F-C11D-4D57-AC24-2CDAA9992172}" srcOrd="0" destOrd="0" presId="urn:microsoft.com/office/officeart/2008/layout/PictureStrips"/>
    <dgm:cxn modelId="{64C414BE-97ED-437E-9445-31D8E05B3B77}" type="presParOf" srcId="{D03BFAD3-020F-4E99-8DA5-9961B02BE552}" destId="{A9B2F9D5-0866-4768-AE41-563EB8F3FF99}" srcOrd="1" destOrd="0" presId="urn:microsoft.com/office/officeart/2008/layout/PictureStrips"/>
    <dgm:cxn modelId="{F3181D9B-9845-4E87-8502-CB913175EB00}" type="presParOf" srcId="{5427DF89-D49D-43CF-BE64-9A1C135454FC}" destId="{D6135FBE-07CE-4023-8218-BE8C297834DC}" srcOrd="1" destOrd="0" presId="urn:microsoft.com/office/officeart/2008/layout/PictureStrips"/>
    <dgm:cxn modelId="{2FAFFCDB-4BAB-4E1A-A2B0-202A02237C8B}" type="presParOf" srcId="{5427DF89-D49D-43CF-BE64-9A1C135454FC}" destId="{67BDD5B3-C58D-44DC-AA02-C9F256AC2A89}" srcOrd="2" destOrd="0" presId="urn:microsoft.com/office/officeart/2008/layout/PictureStrips"/>
    <dgm:cxn modelId="{CD6B045A-B595-456D-B3B3-991C3F120B8B}" type="presParOf" srcId="{67BDD5B3-C58D-44DC-AA02-C9F256AC2A89}" destId="{299665FE-E597-4500-B00C-0A8BB72ECA3E}" srcOrd="0" destOrd="0" presId="urn:microsoft.com/office/officeart/2008/layout/PictureStrips"/>
    <dgm:cxn modelId="{053BB088-3938-423C-A033-27C2FC00E638}" type="presParOf" srcId="{67BDD5B3-C58D-44DC-AA02-C9F256AC2A89}" destId="{50F61D68-4773-4647-B9F0-9AA42FF16FF6}" srcOrd="1" destOrd="0" presId="urn:microsoft.com/office/officeart/2008/layout/PictureStrips"/>
    <dgm:cxn modelId="{45F6E13F-B795-46D8-95FD-AC41D765D500}" type="presParOf" srcId="{5427DF89-D49D-43CF-BE64-9A1C135454FC}" destId="{11734F25-0FEA-4999-A1D0-ED1A5B8EFC4A}" srcOrd="3" destOrd="0" presId="urn:microsoft.com/office/officeart/2008/layout/PictureStrips"/>
    <dgm:cxn modelId="{3D3C53CD-A26E-48A7-8B95-35070BD30AF9}" type="presParOf" srcId="{5427DF89-D49D-43CF-BE64-9A1C135454FC}" destId="{8AAC49DD-16E3-4AD5-B249-125AA3AF8340}" srcOrd="4" destOrd="0" presId="urn:microsoft.com/office/officeart/2008/layout/PictureStrips"/>
    <dgm:cxn modelId="{6C4CBB05-3DB1-4E07-9D1F-F79AAA0A0686}" type="presParOf" srcId="{8AAC49DD-16E3-4AD5-B249-125AA3AF8340}" destId="{7179FC3F-CBD5-4FE1-8D20-D9955DF41E53}" srcOrd="0" destOrd="0" presId="urn:microsoft.com/office/officeart/2008/layout/PictureStrips"/>
    <dgm:cxn modelId="{80FE906A-EFA2-4B78-AED6-D6E9608A833C}" type="presParOf" srcId="{8AAC49DD-16E3-4AD5-B249-125AA3AF8340}" destId="{60B13CDB-7C3F-46BA-B0AF-AC37EF31E91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208E5B-D2F7-461E-95B0-FBB7AF4EED75}" type="doc">
      <dgm:prSet loTypeId="urn:microsoft.com/office/officeart/2005/8/layout/vList3" loCatId="list" qsTypeId="urn:microsoft.com/office/officeart/2005/8/quickstyle/3d2" qsCatId="3D" csTypeId="urn:microsoft.com/office/officeart/2005/8/colors/colorful2" csCatId="colorful" phldr="1"/>
      <dgm:spPr/>
    </dgm:pt>
    <dgm:pt modelId="{5BDF33FF-4F8F-4AA0-88CD-2A8AC3E1B495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Form and Spatial Perception</a:t>
          </a:r>
        </a:p>
      </dgm:t>
    </dgm:pt>
    <dgm:pt modelId="{3D9947A8-529B-41CC-A20F-B5E1EDAECCCF}" type="parTrans" cxnId="{4EAA27AE-AF34-4274-8DB2-34CCFD3B87FF}">
      <dgm:prSet/>
      <dgm:spPr/>
      <dgm:t>
        <a:bodyPr/>
        <a:lstStyle/>
        <a:p>
          <a:endParaRPr lang="en-US"/>
        </a:p>
      </dgm:t>
    </dgm:pt>
    <dgm:pt modelId="{4B5C6353-7755-4D9A-B025-2B460EA18DBE}" type="sibTrans" cxnId="{4EAA27AE-AF34-4274-8DB2-34CCFD3B87FF}">
      <dgm:prSet/>
      <dgm:spPr/>
      <dgm:t>
        <a:bodyPr/>
        <a:lstStyle/>
        <a:p>
          <a:endParaRPr lang="en-US"/>
        </a:p>
      </dgm:t>
    </dgm:pt>
    <dgm:pt modelId="{BFA5452C-69DB-4ADE-BE8C-BFC6599D0D7F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Visual and Color Discrimination</a:t>
          </a:r>
        </a:p>
      </dgm:t>
    </dgm:pt>
    <dgm:pt modelId="{8A7C5F81-24A9-4351-92FE-54C4E820A730}" type="parTrans" cxnId="{F9887793-BC79-4682-92E7-611BB33F467F}">
      <dgm:prSet/>
      <dgm:spPr/>
      <dgm:t>
        <a:bodyPr/>
        <a:lstStyle/>
        <a:p>
          <a:endParaRPr lang="en-US"/>
        </a:p>
      </dgm:t>
    </dgm:pt>
    <dgm:pt modelId="{E7F50CD6-6C1E-4A18-B35D-297F68A33CC9}" type="sibTrans" cxnId="{F9887793-BC79-4682-92E7-611BB33F467F}">
      <dgm:prSet/>
      <dgm:spPr/>
      <dgm:t>
        <a:bodyPr/>
        <a:lstStyle/>
        <a:p>
          <a:endParaRPr lang="en-US"/>
        </a:p>
      </dgm:t>
    </dgm:pt>
    <dgm:pt modelId="{038B8CB2-2D8D-4945-A747-5A55C4A90CAC}">
      <dgm:prSet phldrT="[Text]"/>
      <dgm:spPr/>
      <dgm:t>
        <a:bodyPr/>
        <a:lstStyle/>
        <a:p>
          <a:r>
            <a:rPr lang="en-US" dirty="0"/>
            <a:t>Dexterity and Motor Skills </a:t>
          </a:r>
        </a:p>
      </dgm:t>
    </dgm:pt>
    <dgm:pt modelId="{5D7B22D9-1DCB-4FDF-AF40-ECAD97CAD88A}" type="parTrans" cxnId="{2AC4A826-A057-40C8-BBBD-579D256FD393}">
      <dgm:prSet/>
      <dgm:spPr/>
      <dgm:t>
        <a:bodyPr/>
        <a:lstStyle/>
        <a:p>
          <a:endParaRPr lang="en-US"/>
        </a:p>
      </dgm:t>
    </dgm:pt>
    <dgm:pt modelId="{9704C08A-9B16-4557-8942-97B4B1F0A5BE}" type="sibTrans" cxnId="{2AC4A826-A057-40C8-BBBD-579D256FD393}">
      <dgm:prSet/>
      <dgm:spPr/>
      <dgm:t>
        <a:bodyPr/>
        <a:lstStyle/>
        <a:p>
          <a:endParaRPr lang="en-US"/>
        </a:p>
      </dgm:t>
    </dgm:pt>
    <dgm:pt modelId="{6C8457EC-5C67-4959-A881-C6C155865C53}" type="pres">
      <dgm:prSet presAssocID="{D0208E5B-D2F7-461E-95B0-FBB7AF4EED75}" presName="linearFlow" presStyleCnt="0">
        <dgm:presLayoutVars>
          <dgm:dir/>
          <dgm:resizeHandles val="exact"/>
        </dgm:presLayoutVars>
      </dgm:prSet>
      <dgm:spPr/>
    </dgm:pt>
    <dgm:pt modelId="{F7FC89ED-D76D-4C67-825C-CB5682144BC9}" type="pres">
      <dgm:prSet presAssocID="{5BDF33FF-4F8F-4AA0-88CD-2A8AC3E1B495}" presName="composite" presStyleCnt="0"/>
      <dgm:spPr/>
    </dgm:pt>
    <dgm:pt modelId="{EFCFB280-547A-4CFA-A9C1-5369F206C20E}" type="pres">
      <dgm:prSet presAssocID="{5BDF33FF-4F8F-4AA0-88CD-2A8AC3E1B495}" presName="imgShp" presStyleLbl="fgImgPlace1" presStyleIdx="0" presStyleCnt="3" custLinFactNeighborY="-369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60000"/>
              <a:lumOff val="4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Puzzle"/>
        </a:ext>
      </dgm:extLst>
    </dgm:pt>
    <dgm:pt modelId="{45B3F833-349E-4948-8505-C4B96C500049}" type="pres">
      <dgm:prSet presAssocID="{5BDF33FF-4F8F-4AA0-88CD-2A8AC3E1B495}" presName="txShp" presStyleLbl="node1" presStyleIdx="0" presStyleCnt="3" custLinFactNeighborX="327">
        <dgm:presLayoutVars>
          <dgm:bulletEnabled val="1"/>
        </dgm:presLayoutVars>
      </dgm:prSet>
      <dgm:spPr/>
    </dgm:pt>
    <dgm:pt modelId="{40772AA2-22D3-431C-BF5A-60F1A8C4238C}" type="pres">
      <dgm:prSet presAssocID="{4B5C6353-7755-4D9A-B025-2B460EA18DBE}" presName="spacing" presStyleCnt="0"/>
      <dgm:spPr/>
    </dgm:pt>
    <dgm:pt modelId="{C5E4FEF4-6B40-42EC-96F5-9F261A22F5BD}" type="pres">
      <dgm:prSet presAssocID="{BFA5452C-69DB-4ADE-BE8C-BFC6599D0D7F}" presName="composite" presStyleCnt="0"/>
      <dgm:spPr/>
    </dgm:pt>
    <dgm:pt modelId="{A0970FAD-EA24-45A6-9953-6E0E410D671E}" type="pres">
      <dgm:prSet presAssocID="{BFA5452C-69DB-4ADE-BE8C-BFC6599D0D7F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chemeClr val="accent4">
              <a:lumMod val="20000"/>
              <a:lumOff val="8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0E74A973-E21E-43FB-8B9B-1A46B3EBE3F3}" type="pres">
      <dgm:prSet presAssocID="{BFA5452C-69DB-4ADE-BE8C-BFC6599D0D7F}" presName="txShp" presStyleLbl="node1" presStyleIdx="1" presStyleCnt="3">
        <dgm:presLayoutVars>
          <dgm:bulletEnabled val="1"/>
        </dgm:presLayoutVars>
      </dgm:prSet>
      <dgm:spPr/>
    </dgm:pt>
    <dgm:pt modelId="{9D394547-9C8E-4C61-86A7-330358AC03A3}" type="pres">
      <dgm:prSet presAssocID="{E7F50CD6-6C1E-4A18-B35D-297F68A33CC9}" presName="spacing" presStyleCnt="0"/>
      <dgm:spPr/>
    </dgm:pt>
    <dgm:pt modelId="{7E838267-A2A5-44DB-9A62-D1EF8A7638F3}" type="pres">
      <dgm:prSet presAssocID="{038B8CB2-2D8D-4945-A747-5A55C4A90CAC}" presName="composite" presStyleCnt="0"/>
      <dgm:spPr/>
    </dgm:pt>
    <dgm:pt modelId="{7FE576DF-D08F-413E-A736-1F3B2B5B3DBD}" type="pres">
      <dgm:prSet presAssocID="{038B8CB2-2D8D-4945-A747-5A55C4A90CAC}" presName="imgShp" presStyleLbl="fgImgPlace1" presStyleIdx="2" presStyleCnt="3" custLinFactNeighborX="7331" custLinFactNeighborY="184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rgbClr val="0070C0"/>
          </a:solidFill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9CDFE2ED-2A9C-41B3-B571-29C2E67639C7}" type="pres">
      <dgm:prSet presAssocID="{038B8CB2-2D8D-4945-A747-5A55C4A90CA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AC4A826-A057-40C8-BBBD-579D256FD393}" srcId="{D0208E5B-D2F7-461E-95B0-FBB7AF4EED75}" destId="{038B8CB2-2D8D-4945-A747-5A55C4A90CAC}" srcOrd="2" destOrd="0" parTransId="{5D7B22D9-1DCB-4FDF-AF40-ECAD97CAD88A}" sibTransId="{9704C08A-9B16-4557-8942-97B4B1F0A5BE}"/>
    <dgm:cxn modelId="{1185424C-CB36-4F02-B150-F577D8298F4A}" type="presOf" srcId="{BFA5452C-69DB-4ADE-BE8C-BFC6599D0D7F}" destId="{0E74A973-E21E-43FB-8B9B-1A46B3EBE3F3}" srcOrd="0" destOrd="0" presId="urn:microsoft.com/office/officeart/2005/8/layout/vList3"/>
    <dgm:cxn modelId="{F9887793-BC79-4682-92E7-611BB33F467F}" srcId="{D0208E5B-D2F7-461E-95B0-FBB7AF4EED75}" destId="{BFA5452C-69DB-4ADE-BE8C-BFC6599D0D7F}" srcOrd="1" destOrd="0" parTransId="{8A7C5F81-24A9-4351-92FE-54C4E820A730}" sibTransId="{E7F50CD6-6C1E-4A18-B35D-297F68A33CC9}"/>
    <dgm:cxn modelId="{49F3949A-EA88-47CA-8758-45BB6F9297BA}" type="presOf" srcId="{5BDF33FF-4F8F-4AA0-88CD-2A8AC3E1B495}" destId="{45B3F833-349E-4948-8505-C4B96C500049}" srcOrd="0" destOrd="0" presId="urn:microsoft.com/office/officeart/2005/8/layout/vList3"/>
    <dgm:cxn modelId="{4EAA27AE-AF34-4274-8DB2-34CCFD3B87FF}" srcId="{D0208E5B-D2F7-461E-95B0-FBB7AF4EED75}" destId="{5BDF33FF-4F8F-4AA0-88CD-2A8AC3E1B495}" srcOrd="0" destOrd="0" parTransId="{3D9947A8-529B-41CC-A20F-B5E1EDAECCCF}" sibTransId="{4B5C6353-7755-4D9A-B025-2B460EA18DBE}"/>
    <dgm:cxn modelId="{493845BB-0BDC-4F93-94D6-7FE2BB973020}" type="presOf" srcId="{D0208E5B-D2F7-461E-95B0-FBB7AF4EED75}" destId="{6C8457EC-5C67-4959-A881-C6C155865C53}" srcOrd="0" destOrd="0" presId="urn:microsoft.com/office/officeart/2005/8/layout/vList3"/>
    <dgm:cxn modelId="{8AD978C4-222D-4130-8F6E-B48E7218E600}" type="presOf" srcId="{038B8CB2-2D8D-4945-A747-5A55C4A90CAC}" destId="{9CDFE2ED-2A9C-41B3-B571-29C2E67639C7}" srcOrd="0" destOrd="0" presId="urn:microsoft.com/office/officeart/2005/8/layout/vList3"/>
    <dgm:cxn modelId="{BFDED9A6-C602-4109-96FC-7AEB312A9369}" type="presParOf" srcId="{6C8457EC-5C67-4959-A881-C6C155865C53}" destId="{F7FC89ED-D76D-4C67-825C-CB5682144BC9}" srcOrd="0" destOrd="0" presId="urn:microsoft.com/office/officeart/2005/8/layout/vList3"/>
    <dgm:cxn modelId="{B6DA4BBE-4E9E-44B6-AE18-C99110BE19DF}" type="presParOf" srcId="{F7FC89ED-D76D-4C67-825C-CB5682144BC9}" destId="{EFCFB280-547A-4CFA-A9C1-5369F206C20E}" srcOrd="0" destOrd="0" presId="urn:microsoft.com/office/officeart/2005/8/layout/vList3"/>
    <dgm:cxn modelId="{A6F1C72E-6681-47A4-9462-F11A231C5B96}" type="presParOf" srcId="{F7FC89ED-D76D-4C67-825C-CB5682144BC9}" destId="{45B3F833-349E-4948-8505-C4B96C500049}" srcOrd="1" destOrd="0" presId="urn:microsoft.com/office/officeart/2005/8/layout/vList3"/>
    <dgm:cxn modelId="{1ACAFEA3-F226-4F77-A461-F7FCA5042C91}" type="presParOf" srcId="{6C8457EC-5C67-4959-A881-C6C155865C53}" destId="{40772AA2-22D3-431C-BF5A-60F1A8C4238C}" srcOrd="1" destOrd="0" presId="urn:microsoft.com/office/officeart/2005/8/layout/vList3"/>
    <dgm:cxn modelId="{B2A9B255-4969-465C-ACDE-2692C8A615D3}" type="presParOf" srcId="{6C8457EC-5C67-4959-A881-C6C155865C53}" destId="{C5E4FEF4-6B40-42EC-96F5-9F261A22F5BD}" srcOrd="2" destOrd="0" presId="urn:microsoft.com/office/officeart/2005/8/layout/vList3"/>
    <dgm:cxn modelId="{0729A302-F318-4316-8109-14879BFB6F09}" type="presParOf" srcId="{C5E4FEF4-6B40-42EC-96F5-9F261A22F5BD}" destId="{A0970FAD-EA24-45A6-9953-6E0E410D671E}" srcOrd="0" destOrd="0" presId="urn:microsoft.com/office/officeart/2005/8/layout/vList3"/>
    <dgm:cxn modelId="{F1C6DCA4-F3B5-4D62-9082-B5211CB63837}" type="presParOf" srcId="{C5E4FEF4-6B40-42EC-96F5-9F261A22F5BD}" destId="{0E74A973-E21E-43FB-8B9B-1A46B3EBE3F3}" srcOrd="1" destOrd="0" presId="urn:microsoft.com/office/officeart/2005/8/layout/vList3"/>
    <dgm:cxn modelId="{81C1E9E6-A271-4318-B39B-0506F02C60BA}" type="presParOf" srcId="{6C8457EC-5C67-4959-A881-C6C155865C53}" destId="{9D394547-9C8E-4C61-86A7-330358AC03A3}" srcOrd="3" destOrd="0" presId="urn:microsoft.com/office/officeart/2005/8/layout/vList3"/>
    <dgm:cxn modelId="{99C9E13A-ADD2-416D-A946-C827643D0EB7}" type="presParOf" srcId="{6C8457EC-5C67-4959-A881-C6C155865C53}" destId="{7E838267-A2A5-44DB-9A62-D1EF8A7638F3}" srcOrd="4" destOrd="0" presId="urn:microsoft.com/office/officeart/2005/8/layout/vList3"/>
    <dgm:cxn modelId="{DC08CD26-C941-48E0-9CA7-A20D9E220013}" type="presParOf" srcId="{7E838267-A2A5-44DB-9A62-D1EF8A7638F3}" destId="{7FE576DF-D08F-413E-A736-1F3B2B5B3DBD}" srcOrd="0" destOrd="0" presId="urn:microsoft.com/office/officeart/2005/8/layout/vList3"/>
    <dgm:cxn modelId="{7D24B608-4B26-4D00-A836-0F4718425E4F}" type="presParOf" srcId="{7E838267-A2A5-44DB-9A62-D1EF8A7638F3}" destId="{9CDFE2ED-2A9C-41B3-B571-29C2E6763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B014F-C11D-4D57-AC24-2CDAA9992172}">
      <dsp:nvSpPr>
        <dsp:cNvPr id="0" name=""/>
        <dsp:cNvSpPr/>
      </dsp:nvSpPr>
      <dsp:spPr>
        <a:xfrm>
          <a:off x="743237" y="389945"/>
          <a:ext cx="3648357" cy="11401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2236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CAN THEY DO?</a:t>
          </a:r>
        </a:p>
      </dsp:txBody>
      <dsp:txXfrm>
        <a:off x="743237" y="389945"/>
        <a:ext cx="3648357" cy="1140111"/>
      </dsp:txXfrm>
    </dsp:sp>
    <dsp:sp modelId="{A9B2F9D5-0866-4768-AE41-563EB8F3FF99}">
      <dsp:nvSpPr>
        <dsp:cNvPr id="0" name=""/>
        <dsp:cNvSpPr/>
      </dsp:nvSpPr>
      <dsp:spPr>
        <a:xfrm>
          <a:off x="591223" y="185506"/>
          <a:ext cx="798078" cy="119711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9665FE-E597-4500-B00C-0A8BB72ECA3E}">
      <dsp:nvSpPr>
        <dsp:cNvPr id="0" name=""/>
        <dsp:cNvSpPr/>
      </dsp:nvSpPr>
      <dsp:spPr>
        <a:xfrm>
          <a:off x="743237" y="1825219"/>
          <a:ext cx="3648357" cy="11401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2236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THEY ARE INTERESTED IN?</a:t>
          </a:r>
        </a:p>
      </dsp:txBody>
      <dsp:txXfrm>
        <a:off x="743237" y="1825219"/>
        <a:ext cx="3648357" cy="1140111"/>
      </dsp:txXfrm>
    </dsp:sp>
    <dsp:sp modelId="{50F61D68-4773-4647-B9F0-9AA42FF16FF6}">
      <dsp:nvSpPr>
        <dsp:cNvPr id="0" name=""/>
        <dsp:cNvSpPr/>
      </dsp:nvSpPr>
      <dsp:spPr>
        <a:xfrm>
          <a:off x="591223" y="1660536"/>
          <a:ext cx="798078" cy="1197117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9FC3F-CBD5-4FE1-8D20-D9955DF41E53}">
      <dsp:nvSpPr>
        <dsp:cNvPr id="0" name=""/>
        <dsp:cNvSpPr/>
      </dsp:nvSpPr>
      <dsp:spPr>
        <a:xfrm>
          <a:off x="743237" y="3260492"/>
          <a:ext cx="3648357" cy="11401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2236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ARE THEY COMPATABLE WITH? THEIR CHOICES?</a:t>
          </a:r>
        </a:p>
      </dsp:txBody>
      <dsp:txXfrm>
        <a:off x="743237" y="3260492"/>
        <a:ext cx="3648357" cy="1140111"/>
      </dsp:txXfrm>
    </dsp:sp>
    <dsp:sp modelId="{60B13CDB-7C3F-46BA-B0AF-AC37EF31E917}">
      <dsp:nvSpPr>
        <dsp:cNvPr id="0" name=""/>
        <dsp:cNvSpPr/>
      </dsp:nvSpPr>
      <dsp:spPr>
        <a:xfrm>
          <a:off x="591223" y="3095810"/>
          <a:ext cx="798078" cy="119711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3F833-349E-4948-8505-C4B96C500049}">
      <dsp:nvSpPr>
        <dsp:cNvPr id="0" name=""/>
        <dsp:cNvSpPr/>
      </dsp:nvSpPr>
      <dsp:spPr>
        <a:xfrm rot="10800000">
          <a:off x="1316529" y="1895"/>
          <a:ext cx="4053840" cy="1128772"/>
        </a:xfrm>
        <a:prstGeom prst="homePlate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Form and Spatial Perception</a:t>
          </a:r>
        </a:p>
      </dsp:txBody>
      <dsp:txXfrm rot="10800000">
        <a:off x="1598722" y="1895"/>
        <a:ext cx="3771647" cy="1128772"/>
      </dsp:txXfrm>
    </dsp:sp>
    <dsp:sp modelId="{EFCFB280-547A-4CFA-A9C1-5369F206C20E}">
      <dsp:nvSpPr>
        <dsp:cNvPr id="0" name=""/>
        <dsp:cNvSpPr/>
      </dsp:nvSpPr>
      <dsp:spPr>
        <a:xfrm>
          <a:off x="738886" y="0"/>
          <a:ext cx="1128772" cy="11287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4A973-E21E-43FB-8B9B-1A46B3EBE3F3}">
      <dsp:nvSpPr>
        <dsp:cNvPr id="0" name=""/>
        <dsp:cNvSpPr/>
      </dsp:nvSpPr>
      <dsp:spPr>
        <a:xfrm rot="10800000">
          <a:off x="1303273" y="1467613"/>
          <a:ext cx="4053840" cy="1128772"/>
        </a:xfrm>
        <a:prstGeom prst="homePlat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Visual and Color Discrimination</a:t>
          </a:r>
        </a:p>
      </dsp:txBody>
      <dsp:txXfrm rot="10800000">
        <a:off x="1585466" y="1467613"/>
        <a:ext cx="3771647" cy="1128772"/>
      </dsp:txXfrm>
    </dsp:sp>
    <dsp:sp modelId="{A0970FAD-EA24-45A6-9953-6E0E410D671E}">
      <dsp:nvSpPr>
        <dsp:cNvPr id="0" name=""/>
        <dsp:cNvSpPr/>
      </dsp:nvSpPr>
      <dsp:spPr>
        <a:xfrm>
          <a:off x="738886" y="1467613"/>
          <a:ext cx="1128772" cy="11287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chemeClr val="accent4">
              <a:lumMod val="20000"/>
              <a:lumOff val="8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FE2ED-2A9C-41B3-B571-29C2E67639C7}">
      <dsp:nvSpPr>
        <dsp:cNvPr id="0" name=""/>
        <dsp:cNvSpPr/>
      </dsp:nvSpPr>
      <dsp:spPr>
        <a:xfrm rot="10800000">
          <a:off x="1303273" y="2933332"/>
          <a:ext cx="4053840" cy="1128772"/>
        </a:xfrm>
        <a:prstGeom prst="homePlate">
          <a:avLst/>
        </a:prstGeom>
        <a:gradFill rotWithShape="0">
          <a:gsLst>
            <a:gs pos="0">
              <a:schemeClr val="accent2">
                <a:hueOff val="10483529"/>
                <a:satOff val="-1988"/>
                <a:lumOff val="-9999"/>
                <a:alphaOff val="0"/>
                <a:shade val="51000"/>
                <a:satMod val="130000"/>
              </a:schemeClr>
            </a:gs>
            <a:gs pos="80000">
              <a:schemeClr val="accent2">
                <a:hueOff val="10483529"/>
                <a:satOff val="-1988"/>
                <a:lumOff val="-9999"/>
                <a:alphaOff val="0"/>
                <a:shade val="93000"/>
                <a:satMod val="130000"/>
              </a:schemeClr>
            </a:gs>
            <a:gs pos="100000">
              <a:schemeClr val="accent2">
                <a:hueOff val="10483529"/>
                <a:satOff val="-1988"/>
                <a:lumOff val="-99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Dexterity and Motor Skills </a:t>
          </a:r>
        </a:p>
      </dsp:txBody>
      <dsp:txXfrm rot="10800000">
        <a:off x="1585466" y="2933332"/>
        <a:ext cx="3771647" cy="1128772"/>
      </dsp:txXfrm>
    </dsp:sp>
    <dsp:sp modelId="{7FE576DF-D08F-413E-A736-1F3B2B5B3DBD}">
      <dsp:nvSpPr>
        <dsp:cNvPr id="0" name=""/>
        <dsp:cNvSpPr/>
      </dsp:nvSpPr>
      <dsp:spPr>
        <a:xfrm>
          <a:off x="821637" y="2935227"/>
          <a:ext cx="1128772" cy="112877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rgbClr val="0070C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FC233-89AD-4A54-B7E4-F5DC44548FF0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FDF71-F053-4596-BD2F-C70E9517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32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March 7,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March 7,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March 7,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March 7,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March 7,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March 7,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March 7,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March 7,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March 7,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March 7,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March 7,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March 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alerie@talentassessment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talentassessment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wbay.com/content/news/Manawa-paving-the-way-for-special-education-students--479573423.htm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generated image of a keyboard&#10;&#10;Description generated with very high confidence">
            <a:extLst>
              <a:ext uri="{FF2B5EF4-FFF2-40B4-BE49-F238E27FC236}">
                <a16:creationId xmlns:a16="http://schemas.microsoft.com/office/drawing/2014/main" id="{C65E6A6E-157A-4228-A5B7-2060DA092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93" y="1281129"/>
            <a:ext cx="6360457" cy="2901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25D4B2-04E6-47EF-9B25-4A5B20F6F42B}"/>
              </a:ext>
            </a:extLst>
          </p:cNvPr>
          <p:cNvSpPr txBox="1"/>
          <p:nvPr/>
        </p:nvSpPr>
        <p:spPr>
          <a:xfrm>
            <a:off x="988228" y="4369084"/>
            <a:ext cx="68783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Talent Assessment Inc. has spent over 40 years of hard work publishing and producing Hands-On Assessments and elite programs designed to help both educators and exceptional students achieve their goals.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1ECB2B-D802-4635-B14A-F7523382624C}"/>
              </a:ext>
            </a:extLst>
          </p:cNvPr>
          <p:cNvSpPr/>
          <p:nvPr/>
        </p:nvSpPr>
        <p:spPr>
          <a:xfrm>
            <a:off x="540245" y="3021496"/>
            <a:ext cx="3294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22328-AE55-404E-BE50-C7A7E43634FA}"/>
              </a:ext>
            </a:extLst>
          </p:cNvPr>
          <p:cNvSpPr txBox="1"/>
          <p:nvPr/>
        </p:nvSpPr>
        <p:spPr>
          <a:xfrm>
            <a:off x="165850" y="542465"/>
            <a:ext cx="434788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Lucida Handwriting" panose="03010101010101010101" pitchFamily="66" charset="0"/>
              </a:rPr>
              <a:t>Valerie Kean  </a:t>
            </a:r>
            <a:r>
              <a:rPr lang="en-US" sz="1600" b="1" dirty="0">
                <a:solidFill>
                  <a:srgbClr val="002060"/>
                </a:solidFill>
                <a:latin typeface="Lucida Handwriting" panose="03010101010101010101" pitchFamily="66" charset="0"/>
              </a:rPr>
              <a:t>- 309.231.7470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Illinois Sales Executive &amp; Trainer</a:t>
            </a:r>
          </a:p>
          <a:p>
            <a:pPr algn="ctr"/>
            <a:r>
              <a:rPr lang="en-US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Valerie@talentassessment.com</a:t>
            </a: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pPr algn="ctr"/>
            <a:r>
              <a:rPr lang="en-US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www.talentassessment.com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12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4E5997F-ECDE-43C2-B7FA-73B6F3017451}"/>
              </a:ext>
            </a:extLst>
          </p:cNvPr>
          <p:cNvSpPr txBox="1"/>
          <p:nvPr/>
        </p:nvSpPr>
        <p:spPr>
          <a:xfrm>
            <a:off x="422374" y="292024"/>
            <a:ext cx="54106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Next… What are individuals 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interested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68622-06DB-425D-85BF-66D453D2E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5" y="3322148"/>
            <a:ext cx="7730119" cy="2689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A675B6-DECE-4E73-AD90-FC7B60FCF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989" y="1068766"/>
            <a:ext cx="2307456" cy="160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70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193E7987-006D-4319-81FC-74F8EDA21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715614"/>
            <a:ext cx="7832035" cy="4068419"/>
          </a:xfrm>
        </p:spPr>
        <p:txBody>
          <a:bodyPr>
            <a:normAutofit fontScale="92500" lnSpcReduction="20000"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PIC allows Students to respond to live action video segments of real work situations.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By rating each segment, students can then determine what Career/Vocational area they like best.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Assessment results are used to pinpoint areas of strong interest, dislikes, and most important, areas which they have little or no knowledge.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493380-D1F4-4485-8736-F89136B1F056}"/>
              </a:ext>
            </a:extLst>
          </p:cNvPr>
          <p:cNvSpPr txBox="1"/>
          <p:nvPr/>
        </p:nvSpPr>
        <p:spPr>
          <a:xfrm>
            <a:off x="3392557" y="5300870"/>
            <a:ext cx="5512904" cy="140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B7D7A-802D-47C0-A730-9CD375AE7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5162112"/>
            <a:ext cx="4437529" cy="1543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151850-72E2-4E45-8A4F-A7E835582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5162112"/>
            <a:ext cx="2222291" cy="15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73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D0D10-8570-4E13-A7C9-B7E66442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848" y="6004560"/>
            <a:ext cx="7520940" cy="54864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1" name="Cosmotology">
            <a:hlinkClick r:id="" action="ppaction://media"/>
            <a:extLst>
              <a:ext uri="{FF2B5EF4-FFF2-40B4-BE49-F238E27FC236}">
                <a16:creationId xmlns:a16="http://schemas.microsoft.com/office/drawing/2014/main" id="{E74E05E4-0056-4490-8236-B2D65C219E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515" y="304800"/>
            <a:ext cx="7596970" cy="42795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83DC44-ACD9-4561-B540-9CAB87546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" y="5095402"/>
            <a:ext cx="5067469" cy="1762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AF0FDF-C09E-4942-8DD8-E9386A66C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656" y="5187691"/>
            <a:ext cx="2087781" cy="145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2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refighting">
            <a:hlinkClick r:id="" action="ppaction://media"/>
            <a:extLst>
              <a:ext uri="{FF2B5EF4-FFF2-40B4-BE49-F238E27FC236}">
                <a16:creationId xmlns:a16="http://schemas.microsoft.com/office/drawing/2014/main" id="{23E0C5DD-F8FA-42D6-BF7E-96DD4E6D0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352" y="448753"/>
            <a:ext cx="7567295" cy="4160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F6E324-B257-49D0-8324-F617DD58B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" y="5067274"/>
            <a:ext cx="5148334" cy="1790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A8DA48-5591-4187-92D5-2CDC83832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691" y="5225667"/>
            <a:ext cx="2114309" cy="147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9121-C483-409C-8ABE-5E98258D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913" y="2652163"/>
            <a:ext cx="3793452" cy="248698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Finally… what are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Indivudauls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best suited for?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70C025-34DD-4619-A0BD-9B731C659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2" y="280124"/>
            <a:ext cx="3825675" cy="3615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B9BFB8-319B-4AA6-901E-D1490F390A14}"/>
              </a:ext>
            </a:extLst>
          </p:cNvPr>
          <p:cNvSpPr txBox="1"/>
          <p:nvPr/>
        </p:nvSpPr>
        <p:spPr>
          <a:xfrm>
            <a:off x="631425" y="5859245"/>
            <a:ext cx="7992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Vocational Implications of Personalities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35D76-F9F1-4998-8CD6-F5FBC977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46" y="283814"/>
            <a:ext cx="3257848" cy="22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48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9744AF-AC43-47AF-A2A1-15A705A2B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" y="417094"/>
            <a:ext cx="7520940" cy="54864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 FUNCTIONS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CC229F-454C-4604-8BD4-5AB7D8BBDE78}"/>
              </a:ext>
            </a:extLst>
          </p:cNvPr>
          <p:cNvSpPr txBox="1"/>
          <p:nvPr/>
        </p:nvSpPr>
        <p:spPr>
          <a:xfrm>
            <a:off x="496956" y="1219201"/>
            <a:ext cx="83621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with adults or students regardless of work experience.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Takes less than 20 minutes for 1 or 100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Non-discriminatory.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Identifies every persons unique personality type.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Occupational information is provided based on personality type.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awareness of interpersonal strengths.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knowledge of one's working and learning styles.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for your low level and non readers.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87A34-3B38-495F-A872-7D28AAF16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675" y="5214968"/>
            <a:ext cx="2217403" cy="1545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655918-2032-416A-9F15-B260D5615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8" y="4888987"/>
            <a:ext cx="1936552" cy="18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93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511B264-305C-40CE-A231-A58D08BA9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8826"/>
            <a:ext cx="9144000" cy="5250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22C1A-449B-45F0-B6CA-973C1429AE06}"/>
              </a:ext>
            </a:extLst>
          </p:cNvPr>
          <p:cNvSpPr txBox="1"/>
          <p:nvPr/>
        </p:nvSpPr>
        <p:spPr>
          <a:xfrm>
            <a:off x="152400" y="339951"/>
            <a:ext cx="384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 TEST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F836E-B6C9-40C0-A82E-F7EC5EC95EA6}"/>
              </a:ext>
            </a:extLst>
          </p:cNvPr>
          <p:cNvSpPr txBox="1"/>
          <p:nvPr/>
        </p:nvSpPr>
        <p:spPr>
          <a:xfrm>
            <a:off x="4572000" y="255387"/>
            <a:ext cx="4008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Audio Option for your low level and non readers.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English and Spanish versions available.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95F65-46EB-4F8B-AE15-6EC6A8207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845" y="5340328"/>
            <a:ext cx="2037578" cy="1420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01BF2B-7770-44FA-80EB-4F5D42140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4" y="4572001"/>
            <a:ext cx="2189876" cy="206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4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FAE7ED8-EC15-44FD-BDD6-6ADE3A54E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3" y="381847"/>
            <a:ext cx="8747760" cy="4767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A5A84C-63A9-49AC-8434-D1EA95424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976" y="5265606"/>
            <a:ext cx="2208904" cy="1539882"/>
          </a:xfrm>
          <a:prstGeom prst="rect">
            <a:avLst/>
          </a:prstGeom>
        </p:spPr>
      </p:pic>
      <p:pic>
        <p:nvPicPr>
          <p:cNvPr id="5" name="Picture 4" descr="A computer generated image of a keyboard&#10;&#10;Description generated with very high confidence">
            <a:extLst>
              <a:ext uri="{FF2B5EF4-FFF2-40B4-BE49-F238E27FC236}">
                <a16:creationId xmlns:a16="http://schemas.microsoft.com/office/drawing/2014/main" id="{3CCD4CC4-7DEF-46BE-897E-25C6A8D0D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" y="5453501"/>
            <a:ext cx="2649072" cy="12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68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EA40A22-283A-4F9F-B4F2-7C60C80C7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63"/>
            <a:ext cx="9144000" cy="53876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C68A54-A2CB-4FE8-B248-9F5B8C46C694}"/>
              </a:ext>
            </a:extLst>
          </p:cNvPr>
          <p:cNvSpPr/>
          <p:nvPr/>
        </p:nvSpPr>
        <p:spPr>
          <a:xfrm>
            <a:off x="3718560" y="2545080"/>
            <a:ext cx="4145280" cy="1844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7959A4A-98DA-479D-867F-B495A13EF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719"/>
            <a:ext cx="9144000" cy="2094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17658D-42F3-4954-95C6-EAC50203B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176" y="5663294"/>
            <a:ext cx="1567868" cy="10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4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DAA284-8B29-42F9-832E-2276CCD6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52BBE4D3-DAD7-4E23-9DA2-D8DE4166D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1" y="69074"/>
            <a:ext cx="9144000" cy="54142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ADC6A4-4345-4FBF-A8FA-596A06BFBB5E}"/>
              </a:ext>
            </a:extLst>
          </p:cNvPr>
          <p:cNvSpPr/>
          <p:nvPr/>
        </p:nvSpPr>
        <p:spPr>
          <a:xfrm>
            <a:off x="3733800" y="4831080"/>
            <a:ext cx="3931920" cy="1842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647FD4B-B73E-4DD9-ABDC-29C4A87B6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0" y="2232212"/>
            <a:ext cx="6193629" cy="4357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C3CC1-B712-424B-978F-1CA0D0084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224" y="5195047"/>
            <a:ext cx="2117385" cy="147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62B80C-ED1B-4EC0-9044-87DFA7C7D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324" y="189879"/>
            <a:ext cx="4995875" cy="306125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4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WayPoint System: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Links students/adults to realistic career &amp; job options both nation wide and in their own communities! </a:t>
            </a:r>
            <a:b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this assessment driven &amp; personalized transition planning tool we at TAI have closed the gap between transition in education and job placement!</a:t>
            </a:r>
            <a:endParaRPr lang="en-US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CB5132-3DE1-47E2-ABB9-DC9F1983D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750" y="3251131"/>
            <a:ext cx="4905859" cy="34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80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F0E934-DE24-4DC6-9500-DB7AB94B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ED7B957-8661-4BA7-8B4F-77D4BD753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" y="184258"/>
            <a:ext cx="9144000" cy="42443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E6B9E9-8491-4D94-8716-EA40E103EB6C}"/>
              </a:ext>
            </a:extLst>
          </p:cNvPr>
          <p:cNvSpPr/>
          <p:nvPr/>
        </p:nvSpPr>
        <p:spPr>
          <a:xfrm>
            <a:off x="3352800" y="1874520"/>
            <a:ext cx="4632960" cy="2026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33623B-C524-458F-A12C-519F83DB1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576" y="4721943"/>
            <a:ext cx="2796033" cy="194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22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972C0A-289B-4245-B469-70684123D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89" y="-389965"/>
            <a:ext cx="6459070" cy="7247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6463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B287B1-184B-4227-927C-37710F2A943A}"/>
              </a:ext>
            </a:extLst>
          </p:cNvPr>
          <p:cNvSpPr/>
          <p:nvPr/>
        </p:nvSpPr>
        <p:spPr>
          <a:xfrm>
            <a:off x="3973842" y="5166360"/>
            <a:ext cx="51701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Linking Students to Realistic Career and Job Options in their own Communities!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4C809-E864-44E1-954D-6AD3CADE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471" y="121980"/>
            <a:ext cx="6433058" cy="4488180"/>
          </a:xfrm>
          <a:prstGeom prst="rect">
            <a:avLst/>
          </a:prstGeom>
        </p:spPr>
      </p:pic>
      <p:pic>
        <p:nvPicPr>
          <p:cNvPr id="5" name="Picture 4" descr="A computer generated image of a keyboard&#10;&#10;Description generated with very high confidence">
            <a:extLst>
              <a:ext uri="{FF2B5EF4-FFF2-40B4-BE49-F238E27FC236}">
                <a16:creationId xmlns:a16="http://schemas.microsoft.com/office/drawing/2014/main" id="{43213DEE-D3C4-4016-BD11-6959A4A41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4" y="5253319"/>
            <a:ext cx="3019094" cy="1377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C3FE8-F033-4995-8E6C-CBD5E1E31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26" y="3961201"/>
            <a:ext cx="1649821" cy="868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CC177-2E35-47BA-9064-379C1E911E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47" y="3776906"/>
            <a:ext cx="3635189" cy="1264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328B3-3730-4F0A-B9E5-E3749BA336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60" y="3303960"/>
            <a:ext cx="183834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96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50557-A64B-493C-B9D7-CCB2895F4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6"/>
            <a:ext cx="6863753" cy="2531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8FDE23-AB5E-4123-9CEB-5F791F09034B}"/>
              </a:ext>
            </a:extLst>
          </p:cNvPr>
          <p:cNvSpPr txBox="1"/>
          <p:nvPr/>
        </p:nvSpPr>
        <p:spPr>
          <a:xfrm>
            <a:off x="328673" y="2541192"/>
            <a:ext cx="5146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Assessment Exploration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66D64-BFDD-490B-B0AF-4396AB18D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170" y="606464"/>
            <a:ext cx="2133333" cy="37460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29E956-BB75-472D-AB22-C4C2BAA70A40}"/>
              </a:ext>
            </a:extLst>
          </p:cNvPr>
          <p:cNvSpPr/>
          <p:nvPr/>
        </p:nvSpPr>
        <p:spPr>
          <a:xfrm>
            <a:off x="1786814" y="4206893"/>
            <a:ext cx="682829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>
                <a:solidFill>
                  <a:schemeClr val="bg1"/>
                </a:solidFill>
              </a:rPr>
              <a:t>Did you know?</a:t>
            </a:r>
            <a:r>
              <a:rPr lang="en-US" sz="2000" b="1" i="1" u="sng" dirty="0">
                <a:solidFill>
                  <a:schemeClr val="bg1"/>
                </a:solidFill>
              </a:rPr>
              <a:t> </a:t>
            </a:r>
            <a:r>
              <a:rPr lang="en-US" sz="2000" b="1" u="sng" dirty="0">
                <a:solidFill>
                  <a:schemeClr val="bg1"/>
                </a:solidFill>
              </a:rPr>
              <a:t> </a:t>
            </a:r>
            <a:br>
              <a:rPr lang="en-US" sz="2000" b="1" u="sng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As of 2018, there are approximately 62 PAES labs in Minnesota, 50 in Illinois, 6 in Missouri, 8 in Wisconsin, 4 in South Dakota &amp; over 1,820 PAES in the U.S.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There are also approximately 10 in Canada, 1 in the Bahamas, and *3 PAES in Europe (England, Germany, and Italy). *</a:t>
            </a:r>
            <a:r>
              <a:rPr lang="en-US" sz="2000" b="1" i="1" dirty="0">
                <a:solidFill>
                  <a:schemeClr val="bg1"/>
                </a:solidFill>
              </a:rPr>
              <a:t>purchased by the Department of Defense.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28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F10CD0-24C1-41BC-9C3D-A7BF6F6DB07A}"/>
              </a:ext>
            </a:extLst>
          </p:cNvPr>
          <p:cNvSpPr txBox="1"/>
          <p:nvPr/>
        </p:nvSpPr>
        <p:spPr>
          <a:xfrm>
            <a:off x="2570922" y="289679"/>
            <a:ext cx="63734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Research-Based – Age Appropriate Transition Assessment of Employability Skills – Functional Skills – Work Behaviors and Interests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Middle School, High School, and Special Populations.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 typical classroom to a simulated work environment. Teachers become the boss -students become the employees - students punch a time-clock.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1A0E8F-5D29-40D1-85DC-3D49C9CD7383}"/>
              </a:ext>
            </a:extLst>
          </p:cNvPr>
          <p:cNvSpPr txBox="1"/>
          <p:nvPr/>
        </p:nvSpPr>
        <p:spPr>
          <a:xfrm>
            <a:off x="-67264" y="1556257"/>
            <a:ext cx="2939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Development</a:t>
            </a:r>
            <a:br>
              <a:rPr lang="en-US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Curriculum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6C2F3-39C5-4B83-8C1E-C97832070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4" y="3732083"/>
            <a:ext cx="7742591" cy="2993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D8E707-0C13-4909-85ED-D51E958E7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9" y="170329"/>
            <a:ext cx="2733573" cy="10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23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CA844D-0C50-49B7-8219-CB2CEFEE12B9}"/>
              </a:ext>
            </a:extLst>
          </p:cNvPr>
          <p:cNvSpPr txBox="1"/>
          <p:nvPr/>
        </p:nvSpPr>
        <p:spPr>
          <a:xfrm>
            <a:off x="3353640" y="5102683"/>
            <a:ext cx="5936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Composed of 264 “Hands-on” tasks, giving students the opportunity to solve problems and complete projects that simulate entry level tasks in Five Components.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AAAC33-68DF-470F-AD6A-736037ABD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220" y="1306014"/>
            <a:ext cx="2024048" cy="247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802A5-2D78-4438-B552-9504C9EFC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5" y="463002"/>
            <a:ext cx="2605313" cy="230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809BA0-3B5D-404E-B0B6-06E44C8F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60" y="537490"/>
            <a:ext cx="2895851" cy="204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571520-6455-48CD-A92D-761E53BBC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49" y="2714739"/>
            <a:ext cx="2801871" cy="210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CBB7BF-C78E-47B3-A3F4-98C720144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2780" y="2644057"/>
            <a:ext cx="2801871" cy="2179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8D0FE1-80AC-4CBE-89A2-85486B7B837D}"/>
              </a:ext>
            </a:extLst>
          </p:cNvPr>
          <p:cNvSpPr txBox="1"/>
          <p:nvPr/>
        </p:nvSpPr>
        <p:spPr>
          <a:xfrm>
            <a:off x="370950" y="168158"/>
            <a:ext cx="23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Consumer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49DAFA-7524-4EB8-B098-B12DF8B0493B}"/>
              </a:ext>
            </a:extLst>
          </p:cNvPr>
          <p:cNvSpPr txBox="1"/>
          <p:nvPr/>
        </p:nvSpPr>
        <p:spPr>
          <a:xfrm>
            <a:off x="3231220" y="916804"/>
            <a:ext cx="235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Business &amp; Marketing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420D60-8CB5-4653-B85D-0880946A9236}"/>
              </a:ext>
            </a:extLst>
          </p:cNvPr>
          <p:cNvSpPr txBox="1"/>
          <p:nvPr/>
        </p:nvSpPr>
        <p:spPr>
          <a:xfrm>
            <a:off x="6072120" y="4702854"/>
            <a:ext cx="264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Processing &amp; Production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5C5A8-E1A2-4D58-A7C6-E5B7EFDBC8E5}"/>
              </a:ext>
            </a:extLst>
          </p:cNvPr>
          <p:cNvSpPr txBox="1"/>
          <p:nvPr/>
        </p:nvSpPr>
        <p:spPr>
          <a:xfrm>
            <a:off x="6467172" y="248435"/>
            <a:ext cx="260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Computer Technology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5719D7-6F2A-467A-A3FA-4FA1D83D8153}"/>
              </a:ext>
            </a:extLst>
          </p:cNvPr>
          <p:cNvSpPr txBox="1"/>
          <p:nvPr/>
        </p:nvSpPr>
        <p:spPr>
          <a:xfrm>
            <a:off x="664763" y="4638624"/>
            <a:ext cx="292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Construction &amp; Industrial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F187F1-7B14-41C1-98CC-4F155445F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636" y="5486399"/>
            <a:ext cx="2844068" cy="10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49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5A7ABB-724B-4345-9043-14D47B9AE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69" y="481697"/>
            <a:ext cx="4058665" cy="42734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C8129D-F54B-4283-A3E9-C3A2C49243CD}"/>
              </a:ext>
            </a:extLst>
          </p:cNvPr>
          <p:cNvSpPr/>
          <p:nvPr/>
        </p:nvSpPr>
        <p:spPr>
          <a:xfrm>
            <a:off x="3185160" y="5071076"/>
            <a:ext cx="57187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 Jobs per Unit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Alpha Numeric Identification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 are Color Coded from Easiest to Most Difficult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Must Attain 100% Mastery before Proceeding to Next Level of Difficulty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22888-86A8-4C8F-8416-89C0F0F1C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086" y="977971"/>
            <a:ext cx="908383" cy="36944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960533-D76F-46AC-A632-30D7B35C1B48}"/>
              </a:ext>
            </a:extLst>
          </p:cNvPr>
          <p:cNvSpPr/>
          <p:nvPr/>
        </p:nvSpPr>
        <p:spPr>
          <a:xfrm>
            <a:off x="5131056" y="1112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Components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or 10 Units per Component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34F93-BD5B-49C2-817F-AEFFF953E957}"/>
              </a:ext>
            </a:extLst>
          </p:cNvPr>
          <p:cNvSpPr/>
          <p:nvPr/>
        </p:nvSpPr>
        <p:spPr>
          <a:xfrm>
            <a:off x="6008122" y="1042432"/>
            <a:ext cx="2959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Alphabetize 26 cards by 1st letter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A4842-FD00-427E-ACEA-6177D388DA03}"/>
              </a:ext>
            </a:extLst>
          </p:cNvPr>
          <p:cNvSpPr/>
          <p:nvPr/>
        </p:nvSpPr>
        <p:spPr>
          <a:xfrm>
            <a:off x="6008122" y="1624595"/>
            <a:ext cx="3120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Alphabetize 52 cards by 2nd  letter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678425-D6FF-41D8-B56D-1845C063FE89}"/>
              </a:ext>
            </a:extLst>
          </p:cNvPr>
          <p:cNvSpPr/>
          <p:nvPr/>
        </p:nvSpPr>
        <p:spPr>
          <a:xfrm>
            <a:off x="6013784" y="2178888"/>
            <a:ext cx="2650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Alphabetize 52 cards by 3rd &amp; 4th letters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03D599-CBF5-41E2-9055-B1AC225DC000}"/>
              </a:ext>
            </a:extLst>
          </p:cNvPr>
          <p:cNvSpPr/>
          <p:nvPr/>
        </p:nvSpPr>
        <p:spPr>
          <a:xfrm>
            <a:off x="6047271" y="2946012"/>
            <a:ext cx="2767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Find people in phone book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C14C23-71E9-4A14-B9D3-44CE6EE9E82D}"/>
              </a:ext>
            </a:extLst>
          </p:cNvPr>
          <p:cNvSpPr/>
          <p:nvPr/>
        </p:nvSpPr>
        <p:spPr>
          <a:xfrm>
            <a:off x="5986343" y="3486335"/>
            <a:ext cx="3203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Find businesses in phone book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02BCAA-5AAD-460F-A262-7A5CA90E7FEF}"/>
              </a:ext>
            </a:extLst>
          </p:cNvPr>
          <p:cNvSpPr/>
          <p:nvPr/>
        </p:nvSpPr>
        <p:spPr>
          <a:xfrm>
            <a:off x="5996126" y="3990430"/>
            <a:ext cx="2907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Alphabetize 116 cards by last name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3D8C3B-97AA-4851-9562-D727E8BA6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" y="5375266"/>
            <a:ext cx="3227967" cy="11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28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5968E-CD3F-4966-982C-9F7A9CB36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97" y="-159235"/>
            <a:ext cx="3395766" cy="52430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46CE45-E838-4A0B-B100-8A41546130D6}"/>
              </a:ext>
            </a:extLst>
          </p:cNvPr>
          <p:cNvSpPr/>
          <p:nvPr/>
        </p:nvSpPr>
        <p:spPr>
          <a:xfrm>
            <a:off x="3255117" y="5018568"/>
            <a:ext cx="58888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perform tasks in the classroom that simulates actual Work Environment!</a:t>
            </a:r>
          </a:p>
          <a:p>
            <a:pPr algn="ctr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Promotes independent work and problem solving skills!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41FA0A-64AB-4A87-BF93-5DEF396D58A6}"/>
              </a:ext>
            </a:extLst>
          </p:cNvPr>
          <p:cNvSpPr/>
          <p:nvPr/>
        </p:nvSpPr>
        <p:spPr>
          <a:xfrm>
            <a:off x="3992880" y="1160901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(employees) follow work procedure checklist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work folder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job card &amp; materials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stopwatch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 supervisor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to work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Teachers (supervisors)                                                                                                 give only the necessary level of assistance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80D40-90EA-4E67-891E-2C7A357BEC43}"/>
              </a:ext>
            </a:extLst>
          </p:cNvPr>
          <p:cNvSpPr txBox="1"/>
          <p:nvPr/>
        </p:nvSpPr>
        <p:spPr>
          <a:xfrm>
            <a:off x="3992880" y="229431"/>
            <a:ext cx="4837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Procedures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CA7A83-B11C-41DB-8897-3226D8A9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82" y="1676723"/>
            <a:ext cx="2325971" cy="2030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AD83C5-1508-479D-BFC5-58FB41C04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48854"/>
            <a:ext cx="3466136" cy="127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89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9C070-5AE7-4EFC-BF7D-78E912DB9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669" y="2616468"/>
            <a:ext cx="3133616" cy="1969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5781F2-BE35-4B90-9E2B-A7D336CC1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1" y="176120"/>
            <a:ext cx="3081640" cy="4752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4FCEC-A621-493B-8F2E-CF96239D9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739" y="1503852"/>
            <a:ext cx="3755461" cy="209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0EFF7D-3ABB-452F-B994-6A6C205A9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090" y="3566730"/>
            <a:ext cx="3670110" cy="10181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EC8440-4300-4A9D-92D8-C90B30964960}"/>
              </a:ext>
            </a:extLst>
          </p:cNvPr>
          <p:cNvSpPr/>
          <p:nvPr/>
        </p:nvSpPr>
        <p:spPr>
          <a:xfrm>
            <a:off x="4081835" y="164403"/>
            <a:ext cx="46142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 Data Points of information are collected</a:t>
            </a: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4BEE8C-3428-4C73-859D-4D79F5B1F22F}"/>
              </a:ext>
            </a:extLst>
          </p:cNvPr>
          <p:cNvSpPr/>
          <p:nvPr/>
        </p:nvSpPr>
        <p:spPr>
          <a:xfrm>
            <a:off x="4124085" y="54200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Interest is also recorded 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-HIGH, MODERATE, OR LOW-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949FD6-492A-4CF7-BB88-B27FF6002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65" y="5244353"/>
            <a:ext cx="3654463" cy="134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10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41C707-40DC-4870-9D55-2E7F5DE73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8" y="370582"/>
            <a:ext cx="4913802" cy="43224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13003A-1B4D-4F24-BECB-7B917A94CF70}"/>
              </a:ext>
            </a:extLst>
          </p:cNvPr>
          <p:cNvSpPr/>
          <p:nvPr/>
        </p:nvSpPr>
        <p:spPr>
          <a:xfrm>
            <a:off x="4948518" y="168709"/>
            <a:ext cx="40200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Data Collection </a:t>
            </a:r>
          </a:p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</a:p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Sub-Task Data Collection 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Allows Assessment to be taken on any Individuals at Varying Levels of Learning.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8815F-5F81-4EA1-8C4A-EF2A1BE3A31E}"/>
              </a:ext>
            </a:extLst>
          </p:cNvPr>
          <p:cNvSpPr txBox="1"/>
          <p:nvPr/>
        </p:nvSpPr>
        <p:spPr>
          <a:xfrm>
            <a:off x="3855720" y="5410200"/>
            <a:ext cx="5180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Measures level of support required to do the job!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CEAD04-E8A3-409E-BAED-B1049A00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8" y="5284692"/>
            <a:ext cx="3620732" cy="13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4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025BE2-EE5F-46CD-8C6F-A69C1F51319C}"/>
              </a:ext>
            </a:extLst>
          </p:cNvPr>
          <p:cNvSpPr/>
          <p:nvPr/>
        </p:nvSpPr>
        <p:spPr>
          <a:xfrm>
            <a:off x="3995533" y="186936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driven career planning &amp; tracking 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Helps students develop career goals and transition from school to the post secondary world &amp; the real working world.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 Schools, High Schools, Adults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populations, Individuals with Disabilities, &amp; At Risk Youth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Helps compliance with state and federal transition requirements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BCD4AB-9550-43E8-9202-CF65A16F5297}"/>
              </a:ext>
            </a:extLst>
          </p:cNvPr>
          <p:cNvCxnSpPr/>
          <p:nvPr/>
        </p:nvCxnSpPr>
        <p:spPr>
          <a:xfrm>
            <a:off x="3697356" y="556268"/>
            <a:ext cx="0" cy="4181706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D45309-3C50-42B8-B3B9-DECCBD5A39FF}"/>
              </a:ext>
            </a:extLst>
          </p:cNvPr>
          <p:cNvSpPr txBox="1"/>
          <p:nvPr/>
        </p:nvSpPr>
        <p:spPr>
          <a:xfrm>
            <a:off x="149088" y="186936"/>
            <a:ext cx="33991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Based Assessment Driven</a:t>
            </a:r>
            <a:b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 Planning </a:t>
            </a:r>
            <a:b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Job Placement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39B885-F702-4F99-8663-4B4C104FBF2C}"/>
              </a:ext>
            </a:extLst>
          </p:cNvPr>
          <p:cNvSpPr txBox="1"/>
          <p:nvPr/>
        </p:nvSpPr>
        <p:spPr>
          <a:xfrm>
            <a:off x="357224" y="5917011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WayPoint System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SCP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1DEBF-3CC1-4ACC-8EBD-B72849AB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462" y="5195270"/>
            <a:ext cx="2168503" cy="151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00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E38656-D6CA-40D4-A504-A02DD261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F3A60-02D4-4028-9B67-C7657050B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21" y="2102680"/>
            <a:ext cx="3907875" cy="5060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955744-AC78-4370-A24F-3466C0CB2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505" y="2102680"/>
            <a:ext cx="3907875" cy="50601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A8E198-491D-4E47-8A99-638724AC7008}"/>
              </a:ext>
            </a:extLst>
          </p:cNvPr>
          <p:cNvSpPr/>
          <p:nvPr/>
        </p:nvSpPr>
        <p:spPr>
          <a:xfrm>
            <a:off x="142011" y="0"/>
            <a:ext cx="866275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Performance Summary Report</a:t>
            </a:r>
            <a:b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Successful &amp; appropriate work placement</a:t>
            </a:r>
          </a:p>
          <a:p>
            <a:pPr marL="342900" indent="-342900" algn="ctr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IEPs and Transition Planning</a:t>
            </a:r>
          </a:p>
          <a:p>
            <a:pPr marL="342900" indent="-342900" algn="ctr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 Compliance - State, Federal (IDEA Indicator 13)</a:t>
            </a:r>
          </a:p>
        </p:txBody>
      </p:sp>
    </p:spTree>
    <p:extLst>
      <p:ext uri="{BB962C8B-B14F-4D97-AF65-F5344CB8AC3E}">
        <p14:creationId xmlns:p14="http://schemas.microsoft.com/office/powerpoint/2010/main" val="220047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CB4BC5-93E0-47A3-BEF7-FDF99D453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75" y="30483"/>
            <a:ext cx="3292125" cy="4913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ECD13-346F-4220-81C3-5C0CDFA4A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218" y="30483"/>
            <a:ext cx="4109060" cy="49442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C0E7D7-A5E7-478B-A8A7-08D4CB07E5DC}"/>
              </a:ext>
            </a:extLst>
          </p:cNvPr>
          <p:cNvSpPr/>
          <p:nvPr/>
        </p:nvSpPr>
        <p:spPr>
          <a:xfrm>
            <a:off x="3322320" y="5285155"/>
            <a:ext cx="5989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Behavior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&amp;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70FD0-4251-49B8-8782-7243A0E75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6245"/>
            <a:ext cx="3414134" cy="125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46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1B498E-0537-457D-A830-3B5CD68A43A4}"/>
              </a:ext>
            </a:extLst>
          </p:cNvPr>
          <p:cNvSpPr/>
          <p:nvPr/>
        </p:nvSpPr>
        <p:spPr>
          <a:xfrm>
            <a:off x="34066" y="2170573"/>
            <a:ext cx="9006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PAES® is a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Hands-On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that “multi-tasks”</a:t>
            </a: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buClr>
                <a:srgbClr val="FF0000"/>
              </a:buClr>
              <a:buFont typeface="Franklin Gothic Book" panose="020B0503020102020204" pitchFamily="34" charset="0"/>
              <a:buChar char="♦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&amp; life skills training</a:t>
            </a:r>
          </a:p>
          <a:p>
            <a:pPr marL="342900" indent="-342900" algn="ctr">
              <a:buClr>
                <a:srgbClr val="00B050"/>
              </a:buClr>
              <a:buFont typeface="Franklin Gothic Book" panose="020B0503020102020204" pitchFamily="34" charset="0"/>
              <a:buChar char="♦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based assessments</a:t>
            </a:r>
          </a:p>
          <a:p>
            <a:pPr marL="342900" indent="-342900" algn="ctr">
              <a:buClr>
                <a:srgbClr val="FFFF00"/>
              </a:buClr>
              <a:buFont typeface="Franklin Gothic Book" panose="020B0503020102020204" pitchFamily="34" charset="0"/>
              <a:buChar char="♦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exploration</a:t>
            </a:r>
          </a:p>
          <a:p>
            <a:pPr marL="342900" indent="-342900" algn="ctr">
              <a:buClr>
                <a:srgbClr val="0070C0"/>
              </a:buClr>
              <a:buFont typeface="Franklin Gothic Book" panose="020B0503020102020204" pitchFamily="34" charset="0"/>
              <a:buChar char="♦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behavior development</a:t>
            </a:r>
          </a:p>
          <a:p>
            <a:pPr marL="342900" indent="-342900" algn="ctr">
              <a:buFont typeface="Franklin Gothic Book" panose="020B0503020102020204" pitchFamily="34" charset="0"/>
              <a:buChar char="♦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collection</a:t>
            </a: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FF0000"/>
              </a:buClr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towards successful &amp; appropriate work placement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for IEPs and transition planning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Helps with Transition Compliance - State, Federal - including IDEA Indicator 13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36FB0-D2F5-4308-B812-6EA6BD8D4752}"/>
              </a:ext>
            </a:extLst>
          </p:cNvPr>
          <p:cNvSpPr/>
          <p:nvPr/>
        </p:nvSpPr>
        <p:spPr>
          <a:xfrm>
            <a:off x="4572000" y="1034431"/>
            <a:ext cx="3446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In 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DCB72-C375-4042-B4A4-2DB8512A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71" y="266820"/>
            <a:ext cx="3511063" cy="129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0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6D70D4-F26E-4283-86DD-0E2F4AE0F4F3}"/>
              </a:ext>
            </a:extLst>
          </p:cNvPr>
          <p:cNvSpPr/>
          <p:nvPr/>
        </p:nvSpPr>
        <p:spPr>
          <a:xfrm>
            <a:off x="0" y="74929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Student/Individual:</a:t>
            </a:r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learned entry-level skills in multiple career/work areas</a:t>
            </a:r>
          </a:p>
          <a:p>
            <a:pPr marL="800100" lvl="1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learned how to follow work procedures</a:t>
            </a:r>
          </a:p>
          <a:p>
            <a:pPr marL="80010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learned about his/her own appropriate work behaviors</a:t>
            </a:r>
          </a:p>
          <a:p>
            <a:pPr marL="800100" lvl="1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discovered his/her interest for certain tasks and job skills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learned problem-solving skills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Educators Know: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skills students can perform competitively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special assistance or adaptations are required for some 	  students</a:t>
            </a:r>
          </a:p>
          <a:p>
            <a:pPr marL="800100" lvl="1" indent="-342900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best next step for each student</a:t>
            </a:r>
          </a:p>
          <a:p>
            <a:pPr marL="800100" lvl="1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job strengths and preferences of the student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level of appropriate work behaviors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Vital transition information for IEPs and appropriate job        	 placement 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0918CB-FD5A-4123-BE0C-B75060836C0F}"/>
              </a:ext>
            </a:extLst>
          </p:cNvPr>
          <p:cNvSpPr/>
          <p:nvPr/>
        </p:nvSpPr>
        <p:spPr>
          <a:xfrm>
            <a:off x="2545081" y="0"/>
            <a:ext cx="46177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 Completion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DB3D9-8F89-490C-BC21-24897A159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95" y="88955"/>
            <a:ext cx="1554155" cy="5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11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FE98E0-E114-471A-82F5-D3BA1C849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18" y="483763"/>
            <a:ext cx="7119363" cy="3255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AFC96-1DB7-455B-8FC0-F129FCE83F86}"/>
              </a:ext>
            </a:extLst>
          </p:cNvPr>
          <p:cNvSpPr txBox="1"/>
          <p:nvPr/>
        </p:nvSpPr>
        <p:spPr>
          <a:xfrm rot="10800000" flipH="1" flipV="1">
            <a:off x="-174812" y="4983847"/>
            <a:ext cx="91988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Information Contact: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Valerie Kean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Illinois Sales Executive &amp; Certified Trainer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309.231.7470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A347C-F605-4449-BD59-77AEAA595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60" y="0"/>
            <a:ext cx="2623225" cy="96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1AC08B-D619-46AA-ADD0-30B59056E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85" y="249911"/>
            <a:ext cx="2158357" cy="1504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486C7F-FC8C-4A30-9942-F8B27A29371A}"/>
              </a:ext>
            </a:extLst>
          </p:cNvPr>
          <p:cNvSpPr txBox="1"/>
          <p:nvPr/>
        </p:nvSpPr>
        <p:spPr>
          <a:xfrm>
            <a:off x="1277763" y="4133461"/>
            <a:ext cx="7170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http://www.wbay.com/content/news/Manawa-paving-the-way-for-special-education-students--479573423.html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60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12279B-18E4-4FE9-A6B8-E7447FAC5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900" y="493643"/>
            <a:ext cx="4310890" cy="371246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TAI’s WAYPOINT ASSESSMENTS YOU WILL FIND OUT…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82D7A4C-4EC4-4E33-A656-E8E823B18AB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4996397"/>
              </p:ext>
            </p:extLst>
          </p:nvPr>
        </p:nvGraphicFramePr>
        <p:xfrm>
          <a:off x="4174433" y="183877"/>
          <a:ext cx="4982818" cy="462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C75C4E9D-2240-4EFD-AC0E-2E95E5599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3413" y="493643"/>
            <a:ext cx="914400" cy="914400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75EE1E15-A405-467D-863D-7DD25A6E2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3413" y="2011680"/>
            <a:ext cx="914400" cy="914400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D0E60430-B8EA-49B8-A2F9-AC9D1C06C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94339" y="3474721"/>
            <a:ext cx="914400" cy="914400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9FAA881-B1A8-45A6-BC19-6F0A536525B0}"/>
              </a:ext>
            </a:extLst>
          </p:cNvPr>
          <p:cNvSpPr/>
          <p:nvPr/>
        </p:nvSpPr>
        <p:spPr>
          <a:xfrm>
            <a:off x="3859073" y="5119510"/>
            <a:ext cx="5298178" cy="168136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15764F-5147-4915-93D3-052326084F0D}"/>
              </a:ext>
            </a:extLst>
          </p:cNvPr>
          <p:cNvSpPr txBox="1"/>
          <p:nvPr/>
        </p:nvSpPr>
        <p:spPr>
          <a:xfrm>
            <a:off x="3859073" y="5667804"/>
            <a:ext cx="518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First… What can they do?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C53340-6C6C-4873-B99E-5A4D2C1C3F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950" y="5178858"/>
            <a:ext cx="2208932" cy="15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42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CA4CCF-D580-4FB2-A81C-1C025108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57" y="3568178"/>
            <a:ext cx="5247861" cy="3289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55634-B215-4EB4-9D67-772A7B2C7CCD}"/>
              </a:ext>
            </a:extLst>
          </p:cNvPr>
          <p:cNvSpPr txBox="1"/>
          <p:nvPr/>
        </p:nvSpPr>
        <p:spPr>
          <a:xfrm>
            <a:off x="5196631" y="1798463"/>
            <a:ext cx="40863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Talent Assessment Program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Functional Aptitude Assessment System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Assessing the Potential of All Individuals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6DA0D-07A5-492C-84DC-71395BA5E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44" y="290429"/>
            <a:ext cx="5184473" cy="2728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895D3B-2AB4-4F95-B3A9-F94D1BB15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410" y="5518757"/>
            <a:ext cx="1653033" cy="115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07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617CBE-100D-440E-A03F-D4840686A65D}"/>
              </a:ext>
            </a:extLst>
          </p:cNvPr>
          <p:cNvSpPr txBox="1"/>
          <p:nvPr/>
        </p:nvSpPr>
        <p:spPr>
          <a:xfrm>
            <a:off x="145774" y="909650"/>
            <a:ext cx="41081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 ASSESSES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MAJOR GROUPS OF FUNCTIONAL APTITUDES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1C10C5B-CF50-4D28-9B42-C78A6A7BA8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4891722"/>
              </p:ext>
            </p:extLst>
          </p:nvPr>
        </p:nvGraphicFramePr>
        <p:xfrm>
          <a:off x="3432314" y="474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2F0E850-608B-4DDB-A0BE-E220A4B53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0397" y="5242014"/>
            <a:ext cx="2114309" cy="1473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3655D-CA30-4371-98BF-F6427891B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012" y="5194141"/>
            <a:ext cx="2671482" cy="140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41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2332-707B-4BC6-8272-2DBEC3CBD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 And Spatial Perception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825BC-04F2-43C7-BD38-B326210F3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58" y="1242439"/>
            <a:ext cx="4275619" cy="2761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461A9F-C2C2-4902-B3F8-64AE597BD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971" y="4079125"/>
            <a:ext cx="4144058" cy="277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F892D0-559B-472B-B2BE-256B01DA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347" y="1225425"/>
            <a:ext cx="4118795" cy="266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1E36E1-1384-46F0-8645-EFF228FE2838}"/>
              </a:ext>
            </a:extLst>
          </p:cNvPr>
          <p:cNvSpPr txBox="1"/>
          <p:nvPr/>
        </p:nvSpPr>
        <p:spPr>
          <a:xfrm>
            <a:off x="7826322" y="3542548"/>
            <a:ext cx="215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57278A-EC9B-45D5-9651-3DA41B326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744" y="5325034"/>
            <a:ext cx="1956640" cy="1364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D583F-58ED-4D2E-AE1F-C6AA92A83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46" y="5325034"/>
            <a:ext cx="2196668" cy="115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79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BD458-82E3-4B8A-8816-478571B2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 and color discrimination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79F85-227C-4773-8AE5-8F2F804D4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74" y="1346637"/>
            <a:ext cx="4007554" cy="2700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736EF-FB45-4BD8-9891-71A45CE2E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116" y="4157106"/>
            <a:ext cx="4027767" cy="2700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51B29E-1C4F-4E5A-8257-C3664192A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905" y="1346637"/>
            <a:ext cx="4028000" cy="2700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5E45E-52C0-4B13-B0A1-5EA95B447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796" y="5281688"/>
            <a:ext cx="2038109" cy="1420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D2C04-1D61-4BA6-A7B2-6BD19BFB0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83223"/>
            <a:ext cx="2659533" cy="139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8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1583-F594-4BCA-B44B-E49AF844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89" y="365760"/>
            <a:ext cx="8171622" cy="548640"/>
          </a:xfrm>
        </p:spPr>
        <p:txBody>
          <a:bodyPr/>
          <a:lstStyle/>
          <a:p>
            <a:pPr algn="ctr"/>
            <a:r>
              <a:rPr lang="en-US" sz="36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Dexterity and Fine Motor Skills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0E597-D8F5-48BF-86E8-DD717092B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89" y="1375704"/>
            <a:ext cx="3800682" cy="254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6D90EC-5428-4E62-A5DF-76DF143E6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4150" y="4207677"/>
            <a:ext cx="3944808" cy="257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034A00-4B22-400C-A811-C1C566183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510" y="1253749"/>
            <a:ext cx="3896301" cy="2602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ED88B1-82E9-4001-84B1-3AB328765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510" y="4137031"/>
            <a:ext cx="3924343" cy="272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86089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4549</TotalTime>
  <Words>769</Words>
  <Application>Microsoft Office PowerPoint</Application>
  <PresentationFormat>On-screen Show (4:3)</PresentationFormat>
  <Paragraphs>140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Franklin Gothic Book</vt:lpstr>
      <vt:lpstr>Franklin Gothic Medium</vt:lpstr>
      <vt:lpstr>Lucida Handwriting</vt:lpstr>
      <vt:lpstr>Wingdings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 And Spatial Perception </vt:lpstr>
      <vt:lpstr>Visual and color discrimination </vt:lpstr>
      <vt:lpstr>Dexterity and Fine Motor Skills </vt:lpstr>
      <vt:lpstr>PowerPoint Presentation</vt:lpstr>
      <vt:lpstr>PowerPoint Presentation</vt:lpstr>
      <vt:lpstr> </vt:lpstr>
      <vt:lpstr>PowerPoint Presentation</vt:lpstr>
      <vt:lpstr>And Finally… what are Indivudauls best suited for?</vt:lpstr>
      <vt:lpstr>VIP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Cloninger</dc:creator>
  <cp:lastModifiedBy> </cp:lastModifiedBy>
  <cp:revision>63</cp:revision>
  <dcterms:created xsi:type="dcterms:W3CDTF">2014-09-16T21:28:01Z</dcterms:created>
  <dcterms:modified xsi:type="dcterms:W3CDTF">2019-03-07T21:10:54Z</dcterms:modified>
</cp:coreProperties>
</file>